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58" r:id="rId4"/>
    <p:sldId id="271" r:id="rId5"/>
    <p:sldId id="272" r:id="rId6"/>
    <p:sldId id="259" r:id="rId7"/>
    <p:sldId id="273" r:id="rId8"/>
    <p:sldId id="260" r:id="rId9"/>
    <p:sldId id="263" r:id="rId10"/>
    <p:sldId id="264" r:id="rId11"/>
    <p:sldId id="265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4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2120C-D3B5-4DC9-8622-CDE138EBD75A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1A2C1-FBE1-4995-96B5-F9B1BC8A75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3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1A2C1-FBE1-4995-96B5-F9B1BC8A759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0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1A2C1-FBE1-4995-96B5-F9B1BC8A759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28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54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05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00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48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01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88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74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76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01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0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55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94770-E566-42C0-8981-0D5C757B98A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A8A92-4BF6-455E-8791-69EDDE9DF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49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8822" y="538929"/>
            <a:ext cx="88741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</a:rPr>
              <a:t>ГОДОВОЙ ПЛАН РАБОТЫ</a:t>
            </a:r>
            <a:endParaRPr lang="ru-RU" sz="6000" dirty="0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</a:rPr>
              <a:t>МКДОУ №1 «УЛЫБКА» ЗАТО П. СОЛНЕЧНЫЙ</a:t>
            </a:r>
            <a:endParaRPr lang="ru-RU" sz="6000" dirty="0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</a:rPr>
              <a:t>НА 2023-2024 УЧЕБНЫЙ ГОД</a:t>
            </a:r>
            <a:endParaRPr lang="ru-RU" sz="6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355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86721" y="232508"/>
            <a:ext cx="7201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Семинары для педагогических работников</a:t>
            </a:r>
            <a:endParaRPr lang="ru-RU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923347"/>
              </p:ext>
            </p:extLst>
          </p:nvPr>
        </p:nvGraphicFramePr>
        <p:xfrm>
          <a:off x="1655468" y="1306326"/>
          <a:ext cx="9968458" cy="4510073"/>
        </p:xfrm>
        <a:graphic>
          <a:graphicData uri="http://schemas.openxmlformats.org/drawingml/2006/table">
            <a:tbl>
              <a:tblPr firstRow="1" firstCol="1" bandRow="1"/>
              <a:tblGrid>
                <a:gridCol w="4297682">
                  <a:extLst>
                    <a:ext uri="{9D8B030D-6E8A-4147-A177-3AD203B41FA5}">
                      <a16:colId xmlns:a16="http://schemas.microsoft.com/office/drawing/2014/main" val="952610623"/>
                    </a:ext>
                  </a:extLst>
                </a:gridCol>
                <a:gridCol w="2759165">
                  <a:extLst>
                    <a:ext uri="{9D8B030D-6E8A-4147-A177-3AD203B41FA5}">
                      <a16:colId xmlns:a16="http://schemas.microsoft.com/office/drawing/2014/main" val="539942041"/>
                    </a:ext>
                  </a:extLst>
                </a:gridCol>
                <a:gridCol w="2911611">
                  <a:extLst>
                    <a:ext uri="{9D8B030D-6E8A-4147-A177-3AD203B41FA5}">
                      <a16:colId xmlns:a16="http://schemas.microsoft.com/office/drawing/2014/main" val="3364019881"/>
                    </a:ext>
                  </a:extLst>
                </a:gridCol>
              </a:tblGrid>
              <a:tr h="461776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932542"/>
                  </a:ext>
                </a:extLst>
              </a:tr>
              <a:tr h="1639033"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Речь развиваем – интеллект повышаем! (</a:t>
                      </a:r>
                      <a:r>
                        <a:rPr lang="ru-RU" sz="200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ормы русского языка: говорим красиво и правильно)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Воспитатели1-ой средней группы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989362"/>
                  </a:ext>
                </a:extLst>
              </a:tr>
              <a:tr h="2409264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Творческая гостиная: «</a:t>
                      </a: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Представление результатов совместной работы наставников и молодых педагогов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1 ранней и 1 средней группы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01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432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8564" y="292469"/>
            <a:ext cx="78408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Конкурсы и выставки для педагогических работников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302241"/>
              </p:ext>
            </p:extLst>
          </p:nvPr>
        </p:nvGraphicFramePr>
        <p:xfrm>
          <a:off x="1424067" y="959370"/>
          <a:ext cx="10283251" cy="4492802"/>
        </p:xfrm>
        <a:graphic>
          <a:graphicData uri="http://schemas.openxmlformats.org/drawingml/2006/table">
            <a:tbl>
              <a:tblPr firstRow="1" firstCol="1" bandRow="1"/>
              <a:tblGrid>
                <a:gridCol w="5276536">
                  <a:extLst>
                    <a:ext uri="{9D8B030D-6E8A-4147-A177-3AD203B41FA5}">
                      <a16:colId xmlns:a16="http://schemas.microsoft.com/office/drawing/2014/main" val="4021047527"/>
                    </a:ext>
                  </a:extLst>
                </a:gridCol>
                <a:gridCol w="1693889">
                  <a:extLst>
                    <a:ext uri="{9D8B030D-6E8A-4147-A177-3AD203B41FA5}">
                      <a16:colId xmlns:a16="http://schemas.microsoft.com/office/drawing/2014/main" val="422292820"/>
                    </a:ext>
                  </a:extLst>
                </a:gridCol>
                <a:gridCol w="3312826">
                  <a:extLst>
                    <a:ext uri="{9D8B030D-6E8A-4147-A177-3AD203B41FA5}">
                      <a16:colId xmlns:a16="http://schemas.microsoft.com/office/drawing/2014/main" val="247979204"/>
                    </a:ext>
                  </a:extLst>
                </a:gridCol>
              </a:tblGrid>
              <a:tr h="394349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65056"/>
                  </a:ext>
                </a:extLst>
              </a:tr>
              <a:tr h="1028737"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Фотовыставка «Моя педагогическая деятельность»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Педагогические работники МКДОУ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959042"/>
                  </a:ext>
                </a:extLst>
              </a:tr>
              <a:tr h="1080173"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методических пособий «Дидактическая кукла своими руками»</a:t>
                      </a:r>
                    </a:p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Заведующий, зам. заведующего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ВМР, воспитатели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467327"/>
                  </a:ext>
                </a:extLst>
              </a:tr>
              <a:tr h="1714562"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Смотр-конкурс «Организация центра экологического воспитания в группе ДОУ»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Заведующий, зам. заведующего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ВМР, воспитатели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043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84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9723" y="124287"/>
            <a:ext cx="5452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ПЕДАГОГИЧЕСКИЕ СОВЕТЫ</a:t>
            </a:r>
            <a:endParaRPr lang="ru-RU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975098"/>
              </p:ext>
            </p:extLst>
          </p:nvPr>
        </p:nvGraphicFramePr>
        <p:xfrm>
          <a:off x="756544" y="986599"/>
          <a:ext cx="11079195" cy="5747114"/>
        </p:xfrm>
        <a:graphic>
          <a:graphicData uri="http://schemas.openxmlformats.org/drawingml/2006/table">
            <a:tbl>
              <a:tblPr firstRow="1" firstCol="1" bandRow="1"/>
              <a:tblGrid>
                <a:gridCol w="495205">
                  <a:extLst>
                    <a:ext uri="{9D8B030D-6E8A-4147-A177-3AD203B41FA5}">
                      <a16:colId xmlns:a16="http://schemas.microsoft.com/office/drawing/2014/main" val="2231628226"/>
                    </a:ext>
                  </a:extLst>
                </a:gridCol>
                <a:gridCol w="7064637">
                  <a:extLst>
                    <a:ext uri="{9D8B030D-6E8A-4147-A177-3AD203B41FA5}">
                      <a16:colId xmlns:a16="http://schemas.microsoft.com/office/drawing/2014/main" val="3337291047"/>
                    </a:ext>
                  </a:extLst>
                </a:gridCol>
                <a:gridCol w="1307414">
                  <a:extLst>
                    <a:ext uri="{9D8B030D-6E8A-4147-A177-3AD203B41FA5}">
                      <a16:colId xmlns:a16="http://schemas.microsoft.com/office/drawing/2014/main" val="2116063751"/>
                    </a:ext>
                  </a:extLst>
                </a:gridCol>
                <a:gridCol w="2211939">
                  <a:extLst>
                    <a:ext uri="{9D8B030D-6E8A-4147-A177-3AD203B41FA5}">
                      <a16:colId xmlns:a16="http://schemas.microsoft.com/office/drawing/2014/main" val="888504425"/>
                    </a:ext>
                  </a:extLst>
                </a:gridCol>
              </a:tblGrid>
              <a:tr h="488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</a:rPr>
                        <a:t>Тема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</a:rPr>
                        <a:t>Сроки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</a:rPr>
                        <a:t>Ответственный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408861"/>
                  </a:ext>
                </a:extLst>
              </a:tr>
              <a:tr h="1136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Установочный педагогический совет</a:t>
                      </a:r>
                      <a:r>
                        <a:rPr lang="ru-RU" sz="1600" cap="all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  <a:r>
                        <a:rPr lang="ru-RU" sz="1600" b="1" cap="all" dirty="0">
                          <a:effectLst/>
                          <a:latin typeface="Times New Roman" panose="02020603050405020304" pitchFamily="18" charset="0"/>
                        </a:rPr>
                        <a:t>«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</a:rPr>
                        <a:t>Приоритетные направления</a:t>
                      </a:r>
                      <a:r>
                        <a:rPr lang="ru-RU" sz="1600" b="1" baseline="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</a:rPr>
                        <a:t>деятельности </a:t>
                      </a:r>
                      <a:r>
                        <a:rPr lang="ru-RU" sz="1600" b="1" cap="all" dirty="0">
                          <a:effectLst/>
                          <a:latin typeface="Times New Roman" panose="02020603050405020304" pitchFamily="18" charset="0"/>
                        </a:rPr>
                        <a:t>МКДОУ на 2023-2024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</a:rPr>
                        <a:t>учебный год</a:t>
                      </a:r>
                      <a:r>
                        <a:rPr lang="ru-RU" sz="1600" b="1" cap="all" dirty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август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  Заведующий</a:t>
                      </a:r>
                      <a:r>
                        <a:rPr lang="ru-RU" sz="1600" cap="all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cap="all" dirty="0" err="1">
                          <a:effectLst/>
                          <a:latin typeface="Times New Roman" panose="02020603050405020304" pitchFamily="18" charset="0"/>
                        </a:rPr>
                        <a:t>мкдоу</a:t>
                      </a:r>
                      <a:r>
                        <a:rPr lang="ru-RU" sz="1600" cap="all" dirty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воспитатели,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 зам. заведующего по </a:t>
                      </a:r>
                      <a:r>
                        <a:rPr lang="ru-RU" sz="1600" cap="all" dirty="0" err="1">
                          <a:effectLst/>
                          <a:latin typeface="Times New Roman" panose="02020603050405020304" pitchFamily="18" charset="0"/>
                        </a:rPr>
                        <a:t>вмр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340522"/>
                  </a:ext>
                </a:extLst>
              </a:tr>
              <a:tr h="1183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	самостоятельности 	и инициативности дошкольников через реализацию трудового воспитания в детском саду».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Цель: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систематизация работы педагогического коллектива по трудовому воспитанию с детьми дошкольного возраста.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октябрь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 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Заведующий,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зам. заведующего по </a:t>
                      </a:r>
                      <a:r>
                        <a:rPr lang="ru-RU" sz="1600" cap="all" dirty="0" err="1">
                          <a:effectLst/>
                          <a:latin typeface="Times New Roman" panose="02020603050405020304" pitchFamily="18" charset="0"/>
                        </a:rPr>
                        <a:t>вмр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 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92064"/>
                  </a:ext>
                </a:extLst>
              </a:tr>
              <a:tr h="1031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основ экологической культуры дошкольников, как одно из направлений патриотического воспитания» (круглый стол).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Цель: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расширять знания педагогов по организации экологического воспитания детей в ДОУ.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декабрь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Заведующий,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зам. заведующего по </a:t>
                      </a:r>
                      <a:r>
                        <a:rPr lang="ru-RU" sz="1600" cap="all" dirty="0" err="1">
                          <a:effectLst/>
                          <a:latin typeface="Times New Roman" panose="02020603050405020304" pitchFamily="18" charset="0"/>
                        </a:rPr>
                        <a:t>вмр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cap="all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198367"/>
                  </a:ext>
                </a:extLst>
              </a:tr>
              <a:tr h="1266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</a:rPr>
                        <a:t>Педагогический анализ итогов образовательной деятельности за 2023 – 2024 учебный год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</a:rPr>
                        <a:t>Цель:</a:t>
                      </a: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педагогический анализ итогов воспитательно -  образовательной работы МКДОУ за 2023-2024 уч. год;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май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Заведующий,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зам. заведующего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по ВМР,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846" marR="3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713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318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3002" y="737952"/>
            <a:ext cx="575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Аттестация педагогических работников</a:t>
            </a:r>
            <a:endParaRPr lang="ru-RU" sz="36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AD2751F-8112-1AB1-C595-987906137A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690007"/>
              </p:ext>
            </p:extLst>
          </p:nvPr>
        </p:nvGraphicFramePr>
        <p:xfrm>
          <a:off x="1422644" y="1922214"/>
          <a:ext cx="10455563" cy="3013571"/>
        </p:xfrm>
        <a:graphic>
          <a:graphicData uri="http://schemas.openxmlformats.org/drawingml/2006/table">
            <a:tbl>
              <a:tblPr firstRow="1" firstCol="1" bandRow="1"/>
              <a:tblGrid>
                <a:gridCol w="571508">
                  <a:extLst>
                    <a:ext uri="{9D8B030D-6E8A-4147-A177-3AD203B41FA5}">
                      <a16:colId xmlns:a16="http://schemas.microsoft.com/office/drawing/2014/main" val="4086182781"/>
                    </a:ext>
                  </a:extLst>
                </a:gridCol>
                <a:gridCol w="3817877">
                  <a:extLst>
                    <a:ext uri="{9D8B030D-6E8A-4147-A177-3AD203B41FA5}">
                      <a16:colId xmlns:a16="http://schemas.microsoft.com/office/drawing/2014/main" val="4239969247"/>
                    </a:ext>
                  </a:extLst>
                </a:gridCol>
                <a:gridCol w="2214614">
                  <a:extLst>
                    <a:ext uri="{9D8B030D-6E8A-4147-A177-3AD203B41FA5}">
                      <a16:colId xmlns:a16="http://schemas.microsoft.com/office/drawing/2014/main" val="24875604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45814557"/>
                    </a:ext>
                  </a:extLst>
                </a:gridCol>
                <a:gridCol w="2022764">
                  <a:extLst>
                    <a:ext uri="{9D8B030D-6E8A-4147-A177-3AD203B41FA5}">
                      <a16:colId xmlns:a16="http://schemas.microsoft.com/office/drawing/2014/main" val="957002715"/>
                    </a:ext>
                  </a:extLst>
                </a:gridCol>
              </a:tblGrid>
              <a:tr h="1904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Ф.И.О. работника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Должность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аттестации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предыдущей аттестации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144328"/>
                  </a:ext>
                </a:extLst>
              </a:tr>
              <a:tr h="747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Аксенова Людмила Викторовна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 2024г.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24.04.2019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451174"/>
                  </a:ext>
                </a:extLst>
              </a:tr>
              <a:tr h="361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Мышакова Олеся Владимировна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Воспитатель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 2023г.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30.10.2018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69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56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4067" y="914400"/>
            <a:ext cx="1037319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6116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4066" y="997644"/>
            <a:ext cx="102532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</a:rPr>
              <a:t>ЦЕЛЬ РАБОТЫ</a:t>
            </a:r>
            <a:r>
              <a:rPr lang="ru-RU" sz="3200" dirty="0">
                <a:effectLst/>
                <a:latin typeface="Times New Roman" panose="02020603050405020304" pitchFamily="18" charset="0"/>
              </a:rPr>
              <a:t>: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создание единого образовательного пространства, направленного на повышение качества дошкольного образования, для формирования общей культуры личности детей, развития их социальных, нравственных, эстетических, интеллектуальных, физических качеств, инициативности и самостоятельности в соответствии с требованиями современной образовательной политики, социальными запросами, потребностями личности ребенка и с учетом социального заказа родителей</a:t>
            </a:r>
            <a:r>
              <a:rPr lang="ru-RU" sz="3200" dirty="0">
                <a:effectLst/>
                <a:latin typeface="Times New Roman" panose="02020603050405020304" pitchFamily="18" charset="0"/>
              </a:rPr>
              <a:t>. </a:t>
            </a:r>
            <a:endParaRPr lang="ru-RU" sz="4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66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2773" y="142423"/>
            <a:ext cx="10339576" cy="6719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100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ЗАДАЧИ РАБОТЫ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R="38100"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Создавать условия для повышения компетенций педагогов и родителей в вопросах применения ФОП ДО;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развитие интереса к традициям народов России, формирование толерантности, чувства гордости за историю России и уважения к другим народам в процессе интеграции образовательных областей в соответствии с ФГОС ДО;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беспечить согласование и дальнейшее развитие педагогических подходов и технологий осуществления преемственности образования, направленных на формирование фундаментальных личностных компетенций дошкольника и учащегося начальной школы;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оздавать условия для профессионального становления и самореализации молодых педагогов через наставничество, публикации, конкурсную деятельность, участие в работе профессиональных объединений.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8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1203"/>
            <a:ext cx="1166234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значимые мероприятия, реализуемые в рамках ООП МКДОУ №1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254923"/>
              </p:ext>
            </p:extLst>
          </p:nvPr>
        </p:nvGraphicFramePr>
        <p:xfrm>
          <a:off x="1244184" y="797478"/>
          <a:ext cx="10418163" cy="5860319"/>
        </p:xfrm>
        <a:graphic>
          <a:graphicData uri="http://schemas.openxmlformats.org/drawingml/2006/table">
            <a:tbl>
              <a:tblPr firstRow="1" firstCol="1" bandRow="1"/>
              <a:tblGrid>
                <a:gridCol w="5006715">
                  <a:extLst>
                    <a:ext uri="{9D8B030D-6E8A-4147-A177-3AD203B41FA5}">
                      <a16:colId xmlns:a16="http://schemas.microsoft.com/office/drawing/2014/main" val="1195543994"/>
                    </a:ext>
                  </a:extLst>
                </a:gridCol>
                <a:gridCol w="1543695">
                  <a:extLst>
                    <a:ext uri="{9D8B030D-6E8A-4147-A177-3AD203B41FA5}">
                      <a16:colId xmlns:a16="http://schemas.microsoft.com/office/drawing/2014/main" val="262725636"/>
                    </a:ext>
                  </a:extLst>
                </a:gridCol>
                <a:gridCol w="3867753">
                  <a:extLst>
                    <a:ext uri="{9D8B030D-6E8A-4147-A177-3AD203B41FA5}">
                      <a16:colId xmlns:a16="http://schemas.microsoft.com/office/drawing/2014/main" val="2906067160"/>
                    </a:ext>
                  </a:extLst>
                </a:gridCol>
              </a:tblGrid>
              <a:tr h="2514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701258"/>
                  </a:ext>
                </a:extLst>
              </a:tr>
              <a:tr h="827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 свидания лето, здравствуй, детский сад!»,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праздничное мероприятие для детей, посвященное Дню знаний.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114132"/>
                  </a:ext>
                </a:extLst>
              </a:tr>
              <a:tr h="84337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Осенние развлечения для детей в рамках групповой проектной деятельности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592265"/>
                  </a:ext>
                </a:extLst>
              </a:tr>
              <a:tr h="85225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«В единстве наша сила» викторина с элементами спортивных игр, посвященная Дню народного единства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272188"/>
                  </a:ext>
                </a:extLst>
              </a:tr>
              <a:tr h="61256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«Путешествие в страну мам» музыкально - театрализованный досуг для детей ко Дню матери 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041227"/>
                  </a:ext>
                </a:extLst>
              </a:tr>
              <a:tr h="754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«Здравствуй,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праздник новогодний!» Новогодние утренники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19825"/>
                  </a:ext>
                </a:extLst>
              </a:tr>
              <a:tr h="4569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Тематическое развлечение для детей «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Святки в детском саду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»;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встреча с настоятелем храма Петра и Павла г. Ужура Павлом Третьяковым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159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</a:p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199486"/>
                  </a:ext>
                </a:extLst>
              </a:tr>
              <a:tr h="754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«День зимних видов спорта в России» спортивные развлечения в рамках недели здоровья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159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</a:p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502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975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424904"/>
              </p:ext>
            </p:extLst>
          </p:nvPr>
        </p:nvGraphicFramePr>
        <p:xfrm>
          <a:off x="1307850" y="217581"/>
          <a:ext cx="10343214" cy="6401275"/>
        </p:xfrm>
        <a:graphic>
          <a:graphicData uri="http://schemas.openxmlformats.org/drawingml/2006/table">
            <a:tbl>
              <a:tblPr firstRow="1" firstCol="1" bandRow="1"/>
              <a:tblGrid>
                <a:gridCol w="4601981">
                  <a:extLst>
                    <a:ext uri="{9D8B030D-6E8A-4147-A177-3AD203B41FA5}">
                      <a16:colId xmlns:a16="http://schemas.microsoft.com/office/drawing/2014/main" val="1190310600"/>
                    </a:ext>
                  </a:extLst>
                </a:gridCol>
                <a:gridCol w="1813810">
                  <a:extLst>
                    <a:ext uri="{9D8B030D-6E8A-4147-A177-3AD203B41FA5}">
                      <a16:colId xmlns:a16="http://schemas.microsoft.com/office/drawing/2014/main" val="1105932065"/>
                    </a:ext>
                  </a:extLst>
                </a:gridCol>
                <a:gridCol w="3927423">
                  <a:extLst>
                    <a:ext uri="{9D8B030D-6E8A-4147-A177-3AD203B41FA5}">
                      <a16:colId xmlns:a16="http://schemas.microsoft.com/office/drawing/2014/main" val="19235000"/>
                    </a:ext>
                  </a:extLst>
                </a:gridCol>
              </a:tblGrid>
              <a:tr h="625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«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Защитники земли русской.</a:t>
                      </a: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 Мы шагаем как солдаты!» спортивный праздник с участием пап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05330"/>
                  </a:ext>
                </a:extLst>
              </a:tr>
              <a:tr h="5396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«Есть в марте день особый», музыкальное развлечение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707221"/>
                  </a:ext>
                </a:extLst>
              </a:tr>
              <a:tr h="539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Фольклорное развлечение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«Масленица весела — всех на игры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увела»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222484"/>
                  </a:ext>
                </a:extLst>
              </a:tr>
              <a:tr h="71958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Музыкально-спортивное мероприятие: «Путешествие по неизведанным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планетам»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097907"/>
                  </a:ext>
                </a:extLst>
              </a:tr>
              <a:tr h="84901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«Весна стучится в окна, поет на все лады»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фольклорные весенние развлечения в рамках групповой проектной деятельности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438635"/>
                  </a:ext>
                </a:extLst>
              </a:tr>
              <a:tr h="70732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Литературный вечер «Спасибо за мир, за победу- спасибо!»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022501"/>
                  </a:ext>
                </a:extLst>
              </a:tr>
              <a:tr h="53968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«Пасхальное чудо»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тематическое развлечение для детей, встреча с настоятелем храма Петра и Павла г. Ужура Павлом Третьяковым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676308"/>
                  </a:ext>
                </a:extLst>
              </a:tr>
              <a:tr h="849012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</a:rPr>
                        <a:t>Выпускной бал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34886"/>
                  </a:ext>
                </a:extLst>
              </a:tr>
              <a:tr h="53968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«Подари улыбку детям» летний праздник, посвящённый Дню защиты детей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Воспитатели, музыкальные руководители, инструктор по физической культуре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387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957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590742"/>
              </p:ext>
            </p:extLst>
          </p:nvPr>
        </p:nvGraphicFramePr>
        <p:xfrm>
          <a:off x="1376039" y="903763"/>
          <a:ext cx="10421803" cy="5798312"/>
        </p:xfrm>
        <a:graphic>
          <a:graphicData uri="http://schemas.openxmlformats.org/drawingml/2006/table">
            <a:tbl>
              <a:tblPr firstRow="1" firstCol="1" bandRow="1"/>
              <a:tblGrid>
                <a:gridCol w="4953740">
                  <a:extLst>
                    <a:ext uri="{9D8B030D-6E8A-4147-A177-3AD203B41FA5}">
                      <a16:colId xmlns:a16="http://schemas.microsoft.com/office/drawing/2014/main" val="2636338280"/>
                    </a:ext>
                  </a:extLst>
                </a:gridCol>
                <a:gridCol w="1633492">
                  <a:extLst>
                    <a:ext uri="{9D8B030D-6E8A-4147-A177-3AD203B41FA5}">
                      <a16:colId xmlns:a16="http://schemas.microsoft.com/office/drawing/2014/main" val="1620050672"/>
                    </a:ext>
                  </a:extLst>
                </a:gridCol>
                <a:gridCol w="3834571">
                  <a:extLst>
                    <a:ext uri="{9D8B030D-6E8A-4147-A177-3AD203B41FA5}">
                      <a16:colId xmlns:a16="http://schemas.microsoft.com/office/drawing/2014/main" val="881169627"/>
                    </a:ext>
                  </a:extLst>
                </a:gridCol>
              </a:tblGrid>
              <a:tr h="30614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4" marR="57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4" marR="57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4" marR="57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145155"/>
                  </a:ext>
                </a:extLst>
              </a:tr>
              <a:tr h="283457">
                <a:tc>
                  <a:txBody>
                    <a:bodyPr/>
                    <a:lstStyle/>
                    <a:p>
                      <a:pPr marL="457200" indent="21590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Выставка фотоколлажей «Летние впечатления»</a:t>
                      </a:r>
                      <a:r>
                        <a:rPr lang="ru-RU" sz="1400" b="1" dirty="0">
                          <a:solidFill>
                            <a:srgbClr val="3B4256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159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1-ой подготовительной группы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393956"/>
                  </a:ext>
                </a:extLst>
              </a:tr>
              <a:tr h="377657">
                <a:tc>
                  <a:txBody>
                    <a:bodyPr/>
                    <a:lstStyle/>
                    <a:p>
                      <a:pPr marL="95250" marR="9525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Групповой фотоквест «Мой поселок - моя жизнь» 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Сентябрь- май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групп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16026"/>
                  </a:ext>
                </a:extLst>
              </a:tr>
              <a:tr h="390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Выставка, муниципальный конкурс «Осенние фантазии»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2-ой подготовительной группы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3169565"/>
                  </a:ext>
                </a:extLst>
              </a:tr>
              <a:tr h="3122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Выставка детских рисунков «Дорога глазами детей» в рамках Недели безопасности дорожного движения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Сентябрь-октябрь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2 младшей группы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50095"/>
                  </a:ext>
                </a:extLst>
              </a:tr>
              <a:tr h="801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Выставка совместных рисунков детей и родителей «Мой любимый воспитатель».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«Забор пожеланий» поздравления от родителей и детей для работников МКДОУ.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средних групп, музыкальные руководители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166861"/>
                  </a:ext>
                </a:extLst>
              </a:tr>
              <a:tr h="381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Акция к Международному дню пожилых людей «Пусть осень жизни будет золотой» (запись музыкальных номеров и размещение их на сайте МКДОУ) 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Музыкальные руководители, воспитатели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361869"/>
                  </a:ext>
                </a:extLst>
              </a:tr>
              <a:tr h="578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«Неделя логопедии: говорим красиво и правильно» выставка дидактических игр и пособий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Учитель -логопед, воспитатели, узкие специалисты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356820"/>
                  </a:ext>
                </a:extLst>
              </a:tr>
              <a:tr h="578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чтецов «Поговори со мною, мама…» ко Дню Матери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старшей группы, музыкальные руководители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722255"/>
                  </a:ext>
                </a:extLst>
              </a:tr>
              <a:tr h="331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Выставка ф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отоколлажей «Кем работают наши мамы»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1-ой группы раннего возраста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378598"/>
                  </a:ext>
                </a:extLst>
              </a:tr>
              <a:tr h="578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Выставка «Мастерская Деда Мороза», муниципальный и краевой конкурсы:</a:t>
                      </a:r>
                      <a:r>
                        <a:rPr lang="ru-RU" sz="1400" b="1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Знакомая незнакомка</a:t>
                      </a:r>
                      <a:r>
                        <a:rPr lang="ru-RU" sz="1400" b="1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»,</a:t>
                      </a:r>
                      <a:r>
                        <a:rPr lang="ru-RU" sz="1400" b="1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Чудо- игрушка</a:t>
                      </a:r>
                      <a:r>
                        <a:rPr lang="ru-RU" sz="1400" b="1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»,</a:t>
                      </a:r>
                      <a:r>
                        <a:rPr lang="ru-RU" sz="1400" b="1" cap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толовая для пернатых</a:t>
                      </a:r>
                      <a:r>
                        <a:rPr lang="ru-RU" sz="1400" b="1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Декабрь - январь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Инструктор по физической культуре, педагог -психолог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99407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24914" y="380543"/>
            <a:ext cx="60410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Выставки и конкурсы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7420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9E6C922-8020-CBDC-1CC3-3594DAC82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181178"/>
              </p:ext>
            </p:extLst>
          </p:nvPr>
        </p:nvGraphicFramePr>
        <p:xfrm>
          <a:off x="1433004" y="1563101"/>
          <a:ext cx="10421803" cy="3731797"/>
        </p:xfrm>
        <a:graphic>
          <a:graphicData uri="http://schemas.openxmlformats.org/drawingml/2006/table">
            <a:tbl>
              <a:tblPr firstRow="1" firstCol="1" bandRow="1"/>
              <a:tblGrid>
                <a:gridCol w="4953740">
                  <a:extLst>
                    <a:ext uri="{9D8B030D-6E8A-4147-A177-3AD203B41FA5}">
                      <a16:colId xmlns:a16="http://schemas.microsoft.com/office/drawing/2014/main" val="1911813120"/>
                    </a:ext>
                  </a:extLst>
                </a:gridCol>
                <a:gridCol w="1633492">
                  <a:extLst>
                    <a:ext uri="{9D8B030D-6E8A-4147-A177-3AD203B41FA5}">
                      <a16:colId xmlns:a16="http://schemas.microsoft.com/office/drawing/2014/main" val="4061692341"/>
                    </a:ext>
                  </a:extLst>
                </a:gridCol>
                <a:gridCol w="3834571">
                  <a:extLst>
                    <a:ext uri="{9D8B030D-6E8A-4147-A177-3AD203B41FA5}">
                      <a16:colId xmlns:a16="http://schemas.microsoft.com/office/drawing/2014/main" val="2910306483"/>
                    </a:ext>
                  </a:extLst>
                </a:gridCol>
              </a:tblGrid>
              <a:tr h="30614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4" marR="57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4" marR="57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54" marR="57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8074"/>
                  </a:ext>
                </a:extLst>
              </a:tr>
              <a:tr h="283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на лучшее новогоднее оформление 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группы "Зимняя сказка"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всех возрастных групп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637369"/>
                  </a:ext>
                </a:extLst>
              </a:tr>
              <a:tr h="377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- фестиваль «Лего мир»</a:t>
                      </a: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 Международному дню конструктора Лего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всех возрастных групп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247417"/>
                  </a:ext>
                </a:extLst>
              </a:tr>
              <a:tr h="390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Выставка детского творчества «Наша армия сильна»</a:t>
                      </a:r>
                      <a:r>
                        <a:rPr lang="ru-RU" sz="14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2 ранней группы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79038"/>
                  </a:ext>
                </a:extLst>
              </a:tr>
              <a:tr h="312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фотовыставка «Мамины помощники»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старшей группы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671157"/>
                  </a:ext>
                </a:extLst>
              </a:tr>
              <a:tr h="801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Выставка поделок и рисунков «Широкая Масленица»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Музыкальные руководители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836214"/>
                  </a:ext>
                </a:extLst>
              </a:tr>
              <a:tr h="381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Выставка детских творческих работ </a:t>
                      </a:r>
                      <a:r>
                        <a:rPr lang="ru-RU" sz="1400" b="1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Ау, инопланетяне!</a:t>
                      </a:r>
                      <a:r>
                        <a:rPr lang="ru-RU" sz="1400" b="1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</a:t>
                      </a:r>
                      <a:r>
                        <a:rPr lang="ru-RU" sz="1400" b="1" cap="all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младшей группы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503111"/>
                  </a:ext>
                </a:extLst>
              </a:tr>
              <a:tr h="596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Стена памяти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Инструктор по физической культуре, педагог- психолог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761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41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059491"/>
              </p:ext>
            </p:extLst>
          </p:nvPr>
        </p:nvGraphicFramePr>
        <p:xfrm>
          <a:off x="1768839" y="854439"/>
          <a:ext cx="9129009" cy="5859761"/>
        </p:xfrm>
        <a:graphic>
          <a:graphicData uri="http://schemas.openxmlformats.org/drawingml/2006/table">
            <a:tbl>
              <a:tblPr firstRow="1" firstCol="1" bandRow="1"/>
              <a:tblGrid>
                <a:gridCol w="2209431">
                  <a:extLst>
                    <a:ext uri="{9D8B030D-6E8A-4147-A177-3AD203B41FA5}">
                      <a16:colId xmlns:a16="http://schemas.microsoft.com/office/drawing/2014/main" val="2483819337"/>
                    </a:ext>
                  </a:extLst>
                </a:gridCol>
                <a:gridCol w="4251419">
                  <a:extLst>
                    <a:ext uri="{9D8B030D-6E8A-4147-A177-3AD203B41FA5}">
                      <a16:colId xmlns:a16="http://schemas.microsoft.com/office/drawing/2014/main" val="1975758399"/>
                    </a:ext>
                  </a:extLst>
                </a:gridCol>
                <a:gridCol w="2668159">
                  <a:extLst>
                    <a:ext uri="{9D8B030D-6E8A-4147-A177-3AD203B41FA5}">
                      <a16:colId xmlns:a16="http://schemas.microsoft.com/office/drawing/2014/main" val="621399286"/>
                    </a:ext>
                  </a:extLst>
                </a:gridCol>
              </a:tblGrid>
              <a:tr h="385747">
                <a:tc>
                  <a:txBody>
                    <a:bodyPr/>
                    <a:lstStyle/>
                    <a:p>
                      <a:pPr marL="457200"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400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Тематика</a:t>
                      </a:r>
                      <a:endParaRPr lang="ru-RU" sz="140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40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048373"/>
                  </a:ext>
                </a:extLst>
              </a:tr>
              <a:tr h="459305">
                <a:tc gridSpan="3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ru-RU" sz="1600" b="1" dirty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Общие родительские собрания</a:t>
                      </a:r>
                      <a:endParaRPr lang="ru-RU" sz="1400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177508"/>
                  </a:ext>
                </a:extLst>
              </a:tr>
              <a:tr h="1542987">
                <a:tc>
                  <a:txBody>
                    <a:bodyPr/>
                    <a:lstStyle/>
                    <a:p>
                      <a:pPr marL="457200"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400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Основные направления воспитательно- образовательной деятельности и работы МКДОУ №1 в 2023/2024учебном году</a:t>
                      </a:r>
                      <a:endParaRPr lang="ru-RU" sz="1400" b="1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Заведующий, заместитель заведующего по ВМР</a:t>
                      </a:r>
                      <a:endParaRPr lang="ru-RU" sz="140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708447"/>
                  </a:ext>
                </a:extLst>
              </a:tr>
              <a:tr h="1928735">
                <a:tc>
                  <a:txBody>
                    <a:bodyPr/>
                    <a:lstStyle/>
                    <a:p>
                      <a:pPr marL="457200"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40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Использование разнообразных оздоровительных технологий в работе по сохранению и укреплению физического и психического здоровья детей, преемственность в работе МКДОУ и семьи.</a:t>
                      </a:r>
                      <a:endParaRPr lang="ru-RU" sz="1400" b="1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Заведующий, заместитель заведующего по ВМР</a:t>
                      </a:r>
                      <a:endParaRPr lang="ru-RU" sz="1400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45910"/>
                  </a:ext>
                </a:extLst>
              </a:tr>
              <a:tr h="1542987">
                <a:tc>
                  <a:txBody>
                    <a:bodyPr/>
                    <a:lstStyle/>
                    <a:p>
                      <a:pPr marL="457200"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40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Итоги работы МКДОУ №1 в 2023/2024 учебном году, организация работы в летний оздоровительный период</a:t>
                      </a:r>
                      <a:endParaRPr lang="ru-RU" sz="1400" b="1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Заведующий, заместитель заведующего по ВМР</a:t>
                      </a:r>
                      <a:endParaRPr lang="ru-RU" sz="1400" dirty="0"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23255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04144" y="278618"/>
            <a:ext cx="8259581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Родительские собрания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04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803601"/>
              </p:ext>
            </p:extLst>
          </p:nvPr>
        </p:nvGraphicFramePr>
        <p:xfrm>
          <a:off x="1385096" y="809611"/>
          <a:ext cx="10451023" cy="5484068"/>
        </p:xfrm>
        <a:graphic>
          <a:graphicData uri="http://schemas.openxmlformats.org/drawingml/2006/table">
            <a:tbl>
              <a:tblPr firstRow="1" firstCol="1" bandRow="1"/>
              <a:tblGrid>
                <a:gridCol w="5282777">
                  <a:extLst>
                    <a:ext uri="{9D8B030D-6E8A-4147-A177-3AD203B41FA5}">
                      <a16:colId xmlns:a16="http://schemas.microsoft.com/office/drawing/2014/main" val="2791186421"/>
                    </a:ext>
                  </a:extLst>
                </a:gridCol>
                <a:gridCol w="1632749">
                  <a:extLst>
                    <a:ext uri="{9D8B030D-6E8A-4147-A177-3AD203B41FA5}">
                      <a16:colId xmlns:a16="http://schemas.microsoft.com/office/drawing/2014/main" val="2407807720"/>
                    </a:ext>
                  </a:extLst>
                </a:gridCol>
                <a:gridCol w="3535497">
                  <a:extLst>
                    <a:ext uri="{9D8B030D-6E8A-4147-A177-3AD203B41FA5}">
                      <a16:colId xmlns:a16="http://schemas.microsoft.com/office/drawing/2014/main" val="1360545082"/>
                    </a:ext>
                  </a:extLst>
                </a:gridCol>
              </a:tblGrid>
              <a:tr h="4008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0" marR="30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0" marR="30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0" marR="30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231769"/>
                  </a:ext>
                </a:extLst>
              </a:tr>
              <a:tr h="846465">
                <a:tc>
                  <a:txBody>
                    <a:bodyPr/>
                    <a:lstStyle/>
                    <a:p>
                      <a:pPr marL="457200" indent="21590" algn="l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Педагогические посиделки: «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Формы и методы организации работы по трудовому воспитанию дошкольников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1 младшей группы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003591"/>
                  </a:ext>
                </a:extLst>
              </a:tr>
              <a:tr h="662530">
                <a:tc>
                  <a:txBody>
                    <a:bodyPr/>
                    <a:lstStyle/>
                    <a:p>
                      <a:pPr marL="457200" indent="21590" algn="l">
                        <a:lnSpc>
                          <a:spcPct val="115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«Требования к развивающей предметно-пространственной среде с учетом ФОП и ФГОС ДО»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2 младшей группы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902094"/>
                  </a:ext>
                </a:extLst>
              </a:tr>
              <a:tr h="867051">
                <a:tc>
                  <a:txBody>
                    <a:bodyPr/>
                    <a:lstStyle/>
                    <a:p>
                      <a:pPr marL="457200" indent="21590" algn="l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Педагогический всеобуч: «Формирование функциональной грамотности дошкольников как условие преемственности в работе детского сада и начальной школы 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подготовительных групп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719605"/>
                  </a:ext>
                </a:extLst>
              </a:tr>
              <a:tr h="618946">
                <a:tc>
                  <a:txBody>
                    <a:bodyPr/>
                    <a:lstStyle/>
                    <a:p>
                      <a:pPr marL="457200" indent="21590" algn="l">
                        <a:lnSpc>
                          <a:spcPct val="115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Внедрение педагогических технологий и практик, направленных на противодействие проявлениям идеологии и практики экстремизма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Старшей группы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179774"/>
                  </a:ext>
                </a:extLst>
              </a:tr>
              <a:tr h="837478">
                <a:tc>
                  <a:txBody>
                    <a:bodyPr/>
                    <a:lstStyle/>
                    <a:p>
                      <a:pPr marL="457200" indent="21590" algn="l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Обмен опытом: «Организация работы студии в рамках технологии «Клубный час»»»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Руководители студий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575510"/>
                  </a:ext>
                </a:extLst>
              </a:tr>
              <a:tr h="592171">
                <a:tc>
                  <a:txBody>
                    <a:bodyPr/>
                    <a:lstStyle/>
                    <a:p>
                      <a:pPr marL="457200" indent="21590" algn="l">
                        <a:lnSpc>
                          <a:spcPct val="115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Индивидуализация развивающей предметно-пространственной среды как эффективное условие полноценного развития личности ребенка с ОВЗ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 психолог, </a:t>
                      </a:r>
                    </a:p>
                    <a:p>
                      <a:pPr indent="1460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воспитатели 2 средней группы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3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9316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1378</Words>
  <Application>Microsoft Office PowerPoint</Application>
  <PresentationFormat>Широкоэкранный</PresentationFormat>
  <Paragraphs>244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Методист</cp:lastModifiedBy>
  <cp:revision>32</cp:revision>
  <dcterms:created xsi:type="dcterms:W3CDTF">2021-08-30T03:09:42Z</dcterms:created>
  <dcterms:modified xsi:type="dcterms:W3CDTF">2023-08-29T08:34:18Z</dcterms:modified>
</cp:coreProperties>
</file>